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7" r:id="rId2"/>
    <p:sldId id="278" r:id="rId3"/>
    <p:sldId id="284" r:id="rId4"/>
    <p:sldId id="263" r:id="rId5"/>
    <p:sldId id="279" r:id="rId6"/>
    <p:sldId id="260" r:id="rId7"/>
    <p:sldId id="261" r:id="rId8"/>
    <p:sldId id="264" r:id="rId9"/>
    <p:sldId id="265" r:id="rId10"/>
    <p:sldId id="283" r:id="rId11"/>
    <p:sldId id="280" r:id="rId12"/>
    <p:sldId id="269" r:id="rId13"/>
    <p:sldId id="268" r:id="rId14"/>
    <p:sldId id="266" r:id="rId15"/>
    <p:sldId id="276" r:id="rId16"/>
    <p:sldId id="275" r:id="rId17"/>
    <p:sldId id="274" r:id="rId18"/>
    <p:sldId id="270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6" autoAdjust="0"/>
    <p:restoredTop sz="86364" autoAdjust="0"/>
  </p:normalViewPr>
  <p:slideViewPr>
    <p:cSldViewPr snapToGrid="0" snapToObjects="1">
      <p:cViewPr varScale="1">
        <p:scale>
          <a:sx n="91" d="100"/>
          <a:sy n="91" d="100"/>
        </p:scale>
        <p:origin x="216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2032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66A533-5007-5347-938A-2308FE30CAE7}" type="datetimeFigureOut">
              <a:rPr lang="en-US" smtClean="0"/>
              <a:t>2/26/20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6B3AF5-1CBD-E142-B940-950165C06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08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olygon-background-6926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6" r="35769" b="25020"/>
          <a:stretch/>
        </p:blipFill>
        <p:spPr>
          <a:xfrm flipV="1">
            <a:off x="-56451" y="-3499"/>
            <a:ext cx="9200451" cy="68614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785924"/>
            <a:ext cx="7436070" cy="14700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517258"/>
            <a:ext cx="606447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492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ACCDD90-EF5A-0541-AABD-2DAED5302E28}" type="datetimeFigureOut">
              <a:rPr lang="en-US">
                <a:solidFill>
                  <a:prstClr val="black"/>
                </a:solidFill>
                <a:latin typeface="Calibri"/>
              </a:rPr>
              <a:pPr/>
              <a:t>2/26/20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6EA63CA-4E8F-9141-9FE8-3B59FE52702C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74050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ACCDD90-EF5A-0541-AABD-2DAED5302E28}" type="datetimeFigureOut">
              <a:rPr lang="en-US">
                <a:solidFill>
                  <a:prstClr val="black"/>
                </a:solidFill>
                <a:latin typeface="Calibri"/>
              </a:rPr>
              <a:pPr/>
              <a:t>2/26/20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6EA63CA-4E8F-9141-9FE8-3B59FE52702C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749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767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ACCDD90-EF5A-0541-AABD-2DAED5302E28}" type="datetimeFigureOut">
              <a:rPr lang="en-US">
                <a:solidFill>
                  <a:prstClr val="black"/>
                </a:solidFill>
                <a:latin typeface="Calibri"/>
              </a:rPr>
              <a:pPr/>
              <a:t>2/26/20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6EA63CA-4E8F-9141-9FE8-3B59FE52702C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9183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ACCDD90-EF5A-0541-AABD-2DAED5302E28}" type="datetimeFigureOut">
              <a:rPr lang="en-US">
                <a:solidFill>
                  <a:prstClr val="black"/>
                </a:solidFill>
                <a:latin typeface="Calibri"/>
              </a:rPr>
              <a:pPr/>
              <a:t>2/26/20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6EA63CA-4E8F-9141-9FE8-3B59FE52702C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2242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ACCDD90-EF5A-0541-AABD-2DAED5302E28}" type="datetimeFigureOut">
              <a:rPr lang="en-US">
                <a:solidFill>
                  <a:prstClr val="black"/>
                </a:solidFill>
                <a:latin typeface="Calibri"/>
              </a:rPr>
              <a:pPr/>
              <a:t>2/26/20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6EA63CA-4E8F-9141-9FE8-3B59FE52702C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0930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018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olygon-background-6926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" t="2" r="71672" b="73861"/>
          <a:stretch/>
        </p:blipFill>
        <p:spPr>
          <a:xfrm>
            <a:off x="-56445" y="-28222"/>
            <a:ext cx="9200445" cy="688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966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ACCDD90-EF5A-0541-AABD-2DAED5302E28}" type="datetimeFigureOut">
              <a:rPr lang="en-US">
                <a:solidFill>
                  <a:prstClr val="black"/>
                </a:solidFill>
                <a:latin typeface="Calibri"/>
              </a:rPr>
              <a:pPr/>
              <a:t>2/26/20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6EA63CA-4E8F-9141-9FE8-3B59FE52702C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3708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ACCDD90-EF5A-0541-AABD-2DAED5302E28}" type="datetimeFigureOut">
              <a:rPr lang="en-US">
                <a:solidFill>
                  <a:prstClr val="black"/>
                </a:solidFill>
                <a:latin typeface="Calibri"/>
              </a:rPr>
              <a:pPr/>
              <a:t>2/26/20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6EA63CA-4E8F-9141-9FE8-3B59FE52702C}" type="slidenum">
              <a:rPr lang="en-US">
                <a:solidFill>
                  <a:prstClr val="black"/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4943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olygon-background-6926.png"/>
          <p:cNvPicPr>
            <a:picLocks noChangeAspect="1"/>
          </p:cNvPicPr>
          <p:nvPr userDrawn="1"/>
        </p:nvPicPr>
        <p:blipFill rotWithShape="1">
          <a:blip r:embed="rId13">
            <a:alphaModFix amt="7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" t="2" r="28599" b="86657"/>
          <a:stretch/>
        </p:blipFill>
        <p:spPr>
          <a:xfrm>
            <a:off x="0" y="0"/>
            <a:ext cx="9200444" cy="138288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0444" y="42333"/>
            <a:ext cx="688356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444" y="1600200"/>
            <a:ext cx="8501851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699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000" b="0" i="0" kern="1200">
          <a:solidFill>
            <a:srgbClr val="000000"/>
          </a:solidFill>
          <a:latin typeface="Helvetica Light"/>
          <a:ea typeface="+mj-ea"/>
          <a:cs typeface="Helvetica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english.britishcouncil.org/english-grammar" TargetMode="External"/><Relationship Id="rId2" Type="http://schemas.openxmlformats.org/officeDocument/2006/relationships/hyperlink" Target="https://www.thoughtco.com/english-grammar-4133049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andromeda.rutgers.edu/~jlynch/Writing/a.html%23action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online.stanford.edu/course/writing-in-the-science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1975" y="3183019"/>
            <a:ext cx="7436070" cy="1470025"/>
          </a:xfrm>
        </p:spPr>
        <p:txBody>
          <a:bodyPr>
            <a:normAutofit/>
          </a:bodyPr>
          <a:lstStyle/>
          <a:p>
            <a:r>
              <a:rPr lang="en-US" sz="4400" b="1" dirty="0"/>
              <a:t>Research training</a:t>
            </a:r>
            <a:br>
              <a:rPr lang="en-US" sz="4400" b="1" dirty="0"/>
            </a:br>
            <a:r>
              <a:rPr lang="en-US" sz="3200" b="1" dirty="0"/>
              <a:t>Intro lecture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21975" y="4815012"/>
            <a:ext cx="3905187" cy="876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chemeClr val="tx1"/>
                </a:solidFill>
                <a:latin typeface="Helvetica Light"/>
                <a:ea typeface="+mj-ea"/>
                <a:cs typeface="Helvetica Light"/>
              </a:defRPr>
            </a:lvl1pPr>
          </a:lstStyle>
          <a:p>
            <a:r>
              <a:rPr lang="en-US" sz="3200" dirty="0">
                <a:solidFill>
                  <a:prstClr val="black"/>
                </a:solidFill>
              </a:rPr>
              <a:t>Rose Ahlefeldt</a:t>
            </a:r>
          </a:p>
          <a:p>
            <a:endParaRPr lang="en-US" sz="3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7800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ABB74-F806-5944-B065-A8A20EA2C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workshops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7C35148-EF74-814D-85EB-57E02319D5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2535277"/>
              </p:ext>
            </p:extLst>
          </p:nvPr>
        </p:nvGraphicFramePr>
        <p:xfrm>
          <a:off x="311150" y="1600200"/>
          <a:ext cx="8501064" cy="48209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74770">
                  <a:extLst>
                    <a:ext uri="{9D8B030D-6E8A-4147-A177-3AD203B41FA5}">
                      <a16:colId xmlns:a16="http://schemas.microsoft.com/office/drawing/2014/main" val="3507602079"/>
                    </a:ext>
                  </a:extLst>
                </a:gridCol>
                <a:gridCol w="3863147">
                  <a:extLst>
                    <a:ext uri="{9D8B030D-6E8A-4147-A177-3AD203B41FA5}">
                      <a16:colId xmlns:a16="http://schemas.microsoft.com/office/drawing/2014/main" val="2742474670"/>
                    </a:ext>
                  </a:extLst>
                </a:gridCol>
                <a:gridCol w="3863147">
                  <a:extLst>
                    <a:ext uri="{9D8B030D-6E8A-4147-A177-3AD203B41FA5}">
                      <a16:colId xmlns:a16="http://schemas.microsoft.com/office/drawing/2014/main" val="17504883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Topic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375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Reading scientific literature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Viv from Academic Skills Centre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9065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Audience and academic style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5370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Research Integrity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Cally</a:t>
                      </a:r>
                      <a:r>
                        <a:rPr lang="en-US" dirty="0"/>
                        <a:t> from Research Training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820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Project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Viv from Academic Skills Centre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752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Structuring writing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612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Language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9729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Language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Stuart Szigeti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4665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Research proposal feedback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Markers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283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Scientific evidence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Stuart Szigeti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5377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Honours</a:t>
                      </a:r>
                      <a:r>
                        <a:rPr lang="en-US" dirty="0"/>
                        <a:t> theses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James Sullivan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3492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 workshop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24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No workshop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237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090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16B9-3F84-8D4D-9513-B14DB4D6A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7251F-71B5-9044-85A7-2B61E477C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course is part of your 30-unit </a:t>
            </a:r>
            <a:r>
              <a:rPr lang="en-US" dirty="0" err="1"/>
              <a:t>Honours</a:t>
            </a:r>
            <a:r>
              <a:rPr lang="en-US" dirty="0"/>
              <a:t> research project.</a:t>
            </a:r>
          </a:p>
          <a:p>
            <a:r>
              <a:rPr lang="en-US" dirty="0"/>
              <a:t>It is worth 6.6 units (for reasons…)</a:t>
            </a:r>
          </a:p>
          <a:p>
            <a:pPr lvl="1"/>
            <a:r>
              <a:rPr lang="en-US" dirty="0"/>
              <a:t>68% research proposal (15% of the </a:t>
            </a:r>
            <a:r>
              <a:rPr lang="en-US" dirty="0" err="1"/>
              <a:t>Honours</a:t>
            </a:r>
            <a:r>
              <a:rPr lang="en-US" dirty="0"/>
              <a:t> project)</a:t>
            </a:r>
          </a:p>
          <a:p>
            <a:pPr lvl="1"/>
            <a:r>
              <a:rPr lang="en-US" dirty="0"/>
              <a:t>32% research journal entries (7% of the </a:t>
            </a:r>
            <a:r>
              <a:rPr lang="en-US" dirty="0" err="1"/>
              <a:t>Honours</a:t>
            </a:r>
            <a:r>
              <a:rPr lang="en-US" dirty="0"/>
              <a:t> project)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467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444" y="1600200"/>
            <a:ext cx="8501851" cy="498643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A description of your project in the style of a grant proposal</a:t>
            </a:r>
          </a:p>
          <a:p>
            <a:r>
              <a:rPr lang="en-US" dirty="0"/>
              <a:t>68% total mark (14% draft, 54 % final)</a:t>
            </a:r>
          </a:p>
          <a:p>
            <a:r>
              <a:rPr lang="en-US" dirty="0"/>
              <a:t>6 pages max</a:t>
            </a:r>
          </a:p>
          <a:p>
            <a:r>
              <a:rPr lang="en-US" dirty="0"/>
              <a:t>Specified format </a:t>
            </a:r>
            <a:r>
              <a:rPr lang="mr-IN" dirty="0"/>
              <a:t>–</a:t>
            </a:r>
            <a:r>
              <a:rPr lang="en-US" dirty="0"/>
              <a:t> see assignment sheet</a:t>
            </a:r>
          </a:p>
          <a:p>
            <a:r>
              <a:rPr lang="en-US" dirty="0"/>
              <a:t>Draft due Week 7 (22 Apr)</a:t>
            </a:r>
          </a:p>
          <a:p>
            <a:pPr lvl="1"/>
            <a:r>
              <a:rPr lang="en-US" b="1" dirty="0"/>
              <a:t>Standard late penalties </a:t>
            </a:r>
            <a:r>
              <a:rPr lang="en-US" dirty="0"/>
              <a:t>+ </a:t>
            </a:r>
            <a:r>
              <a:rPr lang="en-US" b="1" dirty="0"/>
              <a:t>no mark if not submitted by the feedback session</a:t>
            </a:r>
          </a:p>
          <a:p>
            <a:r>
              <a:rPr lang="en-US" dirty="0"/>
              <a:t>Feedback session week 8 - an academic will read the proposal and discuss it with you.</a:t>
            </a:r>
          </a:p>
          <a:p>
            <a:r>
              <a:rPr lang="en-US" dirty="0"/>
              <a:t>Final due week 12 (27 May)</a:t>
            </a:r>
          </a:p>
          <a:p>
            <a:pPr lvl="1"/>
            <a:r>
              <a:rPr lang="en-US" b="1" dirty="0"/>
              <a:t>Standard late penalties</a:t>
            </a:r>
          </a:p>
        </p:txBody>
      </p:sp>
    </p:spTree>
    <p:extLst>
      <p:ext uri="{BB962C8B-B14F-4D97-AF65-F5344CB8AC3E}">
        <p14:creationId xmlns:p14="http://schemas.microsoft.com/office/powerpoint/2010/main" val="1824388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journal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114300" indent="0">
              <a:buNone/>
            </a:pPr>
            <a:r>
              <a:rPr lang="en-US" dirty="0"/>
              <a:t>Summary and analysis of a paper relevant to your </a:t>
            </a:r>
            <a:r>
              <a:rPr lang="en-US" dirty="0" err="1"/>
              <a:t>Honours</a:t>
            </a:r>
            <a:r>
              <a:rPr lang="en-US" dirty="0"/>
              <a:t> project</a:t>
            </a:r>
          </a:p>
          <a:p>
            <a:pPr marL="571500" indent="-457200"/>
            <a:r>
              <a:rPr lang="en-US" dirty="0"/>
              <a:t>Specified format</a:t>
            </a:r>
          </a:p>
          <a:p>
            <a:r>
              <a:rPr lang="en-US" dirty="0"/>
              <a:t>32 % total across 7 journal entries,</a:t>
            </a:r>
          </a:p>
          <a:p>
            <a:pPr lvl="1"/>
            <a:r>
              <a:rPr lang="en-US" dirty="0"/>
              <a:t>Combination of normal marked entries (5)</a:t>
            </a:r>
          </a:p>
          <a:p>
            <a:pPr lvl="1"/>
            <a:r>
              <a:rPr lang="en-US" dirty="0"/>
              <a:t>and entries that are peer-reviewed and resubmitted (2)</a:t>
            </a:r>
          </a:p>
          <a:p>
            <a:pPr lvl="1"/>
            <a:r>
              <a:rPr lang="en-US" dirty="0"/>
              <a:t>Peer reviewing will take place in the writing session for peer review weeks, which you must attend</a:t>
            </a:r>
          </a:p>
          <a:p>
            <a:r>
              <a:rPr lang="en-US" dirty="0"/>
              <a:t>You can get feedback from your supervisor/group!</a:t>
            </a:r>
          </a:p>
        </p:txBody>
      </p:sp>
    </p:spTree>
    <p:extLst>
      <p:ext uri="{BB962C8B-B14F-4D97-AF65-F5344CB8AC3E}">
        <p14:creationId xmlns:p14="http://schemas.microsoft.com/office/powerpoint/2010/main" val="3812635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443" y="42333"/>
            <a:ext cx="8501851" cy="1143000"/>
          </a:xfrm>
        </p:spPr>
        <p:txBody>
          <a:bodyPr>
            <a:normAutofit/>
          </a:bodyPr>
          <a:lstStyle/>
          <a:p>
            <a:r>
              <a:rPr lang="en-US" dirty="0"/>
              <a:t>How should you spend your time?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At least:</a:t>
            </a:r>
          </a:p>
          <a:p>
            <a:r>
              <a:rPr lang="en-US" dirty="0"/>
              <a:t>Workshops 2 </a:t>
            </a:r>
            <a:r>
              <a:rPr lang="en-US" dirty="0" err="1"/>
              <a:t>hrs</a:t>
            </a:r>
            <a:r>
              <a:rPr lang="en-US" dirty="0"/>
              <a:t>/</a:t>
            </a:r>
            <a:r>
              <a:rPr lang="en-US" dirty="0" err="1"/>
              <a:t>wk</a:t>
            </a:r>
            <a:endParaRPr lang="en-US" dirty="0"/>
          </a:p>
          <a:p>
            <a:r>
              <a:rPr lang="en-US" dirty="0"/>
              <a:t>Tutorial/writing 2 </a:t>
            </a:r>
            <a:r>
              <a:rPr lang="en-US" dirty="0" err="1"/>
              <a:t>hrs</a:t>
            </a:r>
            <a:r>
              <a:rPr lang="en-US" dirty="0"/>
              <a:t>/</a:t>
            </a:r>
            <a:r>
              <a:rPr lang="en-US" dirty="0" err="1"/>
              <a:t>wk</a:t>
            </a:r>
            <a:endParaRPr lang="en-US" dirty="0"/>
          </a:p>
          <a:p>
            <a:r>
              <a:rPr lang="en-US" dirty="0"/>
              <a:t>Research journal (</a:t>
            </a:r>
            <a:r>
              <a:rPr lang="en-US" dirty="0" err="1"/>
              <a:t>reading+writing</a:t>
            </a:r>
            <a:r>
              <a:rPr lang="en-US" dirty="0"/>
              <a:t>) 2-4 </a:t>
            </a:r>
            <a:r>
              <a:rPr lang="en-US" dirty="0" err="1"/>
              <a:t>hrs</a:t>
            </a:r>
            <a:r>
              <a:rPr lang="en-US" dirty="0"/>
              <a:t>/</a:t>
            </a:r>
            <a:r>
              <a:rPr lang="en-US" dirty="0" err="1"/>
              <a:t>wk</a:t>
            </a:r>
            <a:endParaRPr lang="en-US" dirty="0"/>
          </a:p>
          <a:p>
            <a:r>
              <a:rPr lang="en-US" dirty="0"/>
              <a:t>Project proposal 1-4 </a:t>
            </a:r>
            <a:r>
              <a:rPr lang="en-US" dirty="0" err="1"/>
              <a:t>hrs</a:t>
            </a:r>
            <a:r>
              <a:rPr lang="en-US" dirty="0"/>
              <a:t>/</a:t>
            </a:r>
            <a:r>
              <a:rPr lang="en-US" dirty="0" err="1"/>
              <a:t>wk</a:t>
            </a:r>
            <a:endParaRPr lang="en-US" dirty="0"/>
          </a:p>
          <a:p>
            <a:r>
              <a:rPr lang="en-US" dirty="0"/>
              <a:t>I </a:t>
            </a:r>
            <a:r>
              <a:rPr lang="en-US" b="1" dirty="0"/>
              <a:t>strongly</a:t>
            </a:r>
            <a:r>
              <a:rPr lang="en-US" dirty="0"/>
              <a:t> encourage you to schedule and track your time so coursework doesn’t take over.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621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443" y="42333"/>
            <a:ext cx="8501851" cy="1143000"/>
          </a:xfrm>
        </p:spPr>
        <p:txBody>
          <a:bodyPr>
            <a:normAutofit/>
          </a:bodyPr>
          <a:lstStyle/>
          <a:p>
            <a:r>
              <a:rPr lang="en-US" dirty="0"/>
              <a:t>Grammar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444" y="1600200"/>
            <a:ext cx="8501851" cy="508508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This is not a course in English grammar, so I’m assuming correct grammar as the starting point. </a:t>
            </a:r>
          </a:p>
          <a:p>
            <a:r>
              <a:rPr lang="en-US" dirty="0"/>
              <a:t>Use a spelling and grammar checker.</a:t>
            </a:r>
          </a:p>
          <a:p>
            <a:r>
              <a:rPr lang="en-US" dirty="0"/>
              <a:t>If you are concerned about your grammar, do some reading about common errors.</a:t>
            </a:r>
          </a:p>
          <a:p>
            <a:pPr marL="0" indent="0">
              <a:buNone/>
            </a:pPr>
            <a:r>
              <a:rPr lang="en-US" dirty="0"/>
              <a:t>Resources:</a:t>
            </a:r>
          </a:p>
          <a:p>
            <a:r>
              <a:rPr lang="en-US" dirty="0" err="1"/>
              <a:t>Grammarly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online grammar checker</a:t>
            </a:r>
          </a:p>
          <a:p>
            <a:r>
              <a:rPr lang="en-US" dirty="0"/>
              <a:t>“Practical English Grammar” </a:t>
            </a:r>
            <a:r>
              <a:rPr lang="en-AU" dirty="0"/>
              <a:t>by</a:t>
            </a:r>
            <a:r>
              <a:rPr lang="en-US" dirty="0"/>
              <a:t> AJ Thomson and AV Martinet</a:t>
            </a:r>
          </a:p>
          <a:p>
            <a:r>
              <a:rPr lang="en-US" dirty="0"/>
              <a:t>“Practical English Usage” </a:t>
            </a:r>
            <a:r>
              <a:rPr lang="en-AU" dirty="0"/>
              <a:t>by</a:t>
            </a:r>
            <a:r>
              <a:rPr lang="en-US" dirty="0"/>
              <a:t> Michael Swan</a:t>
            </a:r>
          </a:p>
          <a:p>
            <a:r>
              <a:rPr lang="en-US" dirty="0">
                <a:hlinkClick r:id="rId2"/>
              </a:rPr>
              <a:t>https://www.thoughtco.com/english-grammar-4133049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learnenglish.britishcouncil.org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english</a:t>
            </a:r>
            <a:r>
              <a:rPr lang="en-US" dirty="0">
                <a:hlinkClick r:id="rId3"/>
              </a:rPr>
              <a:t>-grammar</a:t>
            </a:r>
            <a:endParaRPr lang="en-US" dirty="0"/>
          </a:p>
          <a:p>
            <a:r>
              <a:rPr lang="en-US" dirty="0">
                <a:hlinkClick r:id="rId4"/>
              </a:rPr>
              <a:t>http://andromeda.rutgers.edu/~jlynch/Writing/a.html#action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6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443" y="42333"/>
            <a:ext cx="8501851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if I’m not a native English speaker?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444" y="1600200"/>
            <a:ext cx="8501851" cy="5140912"/>
          </a:xfrm>
        </p:spPr>
        <p:txBody>
          <a:bodyPr>
            <a:normAutofit/>
          </a:bodyPr>
          <a:lstStyle/>
          <a:p>
            <a:r>
              <a:rPr lang="en-US" dirty="0"/>
              <a:t>We are concentrating on writing clear, well structured documents. </a:t>
            </a:r>
          </a:p>
          <a:p>
            <a:r>
              <a:rPr lang="en-US" dirty="0"/>
              <a:t>You don’t need a perfect command of English to do that.</a:t>
            </a:r>
          </a:p>
          <a:p>
            <a:r>
              <a:rPr lang="en-AU" dirty="0"/>
              <a:t>You can indicate on assignments if you are not a native speaker. I’ll give you a bit more leniency around minor language errors that do not </a:t>
            </a:r>
            <a:r>
              <a:rPr lang="en-AU"/>
              <a:t>affect meaning (</a:t>
            </a:r>
            <a:r>
              <a:rPr lang="en-AU" dirty="0"/>
              <a:t>e.g. misplaced articles, incorrect plurals).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34550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Science writing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444" y="1600200"/>
            <a:ext cx="8501851" cy="4979157"/>
          </a:xfrm>
        </p:spPr>
        <p:txBody>
          <a:bodyPr>
            <a:normAutofit/>
          </a:bodyPr>
          <a:lstStyle/>
          <a:p>
            <a:r>
              <a:rPr lang="en-US" dirty="0"/>
              <a:t>“</a:t>
            </a:r>
            <a:r>
              <a:rPr lang="en-US" dirty="0">
                <a:hlinkClick r:id="rId2"/>
              </a:rPr>
              <a:t>Writing in the Sciences</a:t>
            </a:r>
            <a:r>
              <a:rPr lang="en-US" dirty="0"/>
              <a:t>” online course from Stanford</a:t>
            </a:r>
          </a:p>
          <a:p>
            <a:r>
              <a:rPr lang="en-US" dirty="0"/>
              <a:t>“On writing well” by William Zinsser (basic intro to the concept of good writing)</a:t>
            </a:r>
          </a:p>
          <a:p>
            <a:r>
              <a:rPr lang="en-US" dirty="0"/>
              <a:t>“Elements of style” by </a:t>
            </a:r>
            <a:r>
              <a:rPr lang="en-US" dirty="0" err="1"/>
              <a:t>Strunk</a:t>
            </a:r>
            <a:r>
              <a:rPr lang="en-US" dirty="0"/>
              <a:t> and White (Grumpy rules for writing clearly)</a:t>
            </a:r>
          </a:p>
          <a:p>
            <a:r>
              <a:rPr lang="en-US" dirty="0"/>
              <a:t>“Style: towards clarity and grace” Joseph Williams (thoughtful, detailed guide for improving writing)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326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noProof="0" dirty="0"/>
              <a:t>Ways of getting hold of me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81860"/>
              </p:ext>
            </p:extLst>
          </p:nvPr>
        </p:nvGraphicFramePr>
        <p:xfrm>
          <a:off x="310444" y="1697897"/>
          <a:ext cx="8501064" cy="455113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9543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4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325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After workshop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 success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Having to fight off other question-askers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Email (</a:t>
                      </a:r>
                      <a:r>
                        <a:rPr lang="en-US" b="1" dirty="0" err="1"/>
                        <a:t>rose.ahlefeldt@anu.edu.au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dirty="0"/>
                        <a:t>Considered answers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dirty="0"/>
                        <a:t>You don’t have to move anywhere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Response</a:t>
                      </a:r>
                      <a:r>
                        <a:rPr lang="en-US" baseline="0" dirty="0"/>
                        <a:t> time of a day or so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Come to my office (</a:t>
                      </a:r>
                      <a:r>
                        <a:rPr lang="en-US" b="1" dirty="0"/>
                        <a:t>OL3.04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 ask detailed questions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dirty="0"/>
                        <a:t>Have to</a:t>
                      </a:r>
                      <a:r>
                        <a:rPr lang="en-US" baseline="0" dirty="0"/>
                        <a:t> find my office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baseline="0" dirty="0"/>
                        <a:t>Horrific excavation noise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0492">
                <a:tc>
                  <a:txBody>
                    <a:bodyPr/>
                    <a:lstStyle/>
                    <a:p>
                      <a:r>
                        <a:rPr lang="en-US" dirty="0"/>
                        <a:t>Office</a:t>
                      </a:r>
                      <a:r>
                        <a:rPr lang="en-US" baseline="0" dirty="0"/>
                        <a:t> t</a:t>
                      </a:r>
                      <a:r>
                        <a:rPr lang="en-US" dirty="0"/>
                        <a:t>elephone (</a:t>
                      </a:r>
                      <a:r>
                        <a:rPr lang="en-US" baseline="0" dirty="0"/>
                        <a:t> </a:t>
                      </a:r>
                      <a:r>
                        <a:rPr lang="en-US" b="1" baseline="0" dirty="0"/>
                        <a:t>612 59274</a:t>
                      </a:r>
                      <a:r>
                        <a:rPr lang="en-US" baseline="0" dirty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You</a:t>
                      </a:r>
                      <a:r>
                        <a:rPr lang="en-US" baseline="0" dirty="0"/>
                        <a:t> don</a:t>
                      </a:r>
                      <a:r>
                        <a:rPr lang="mr-IN" baseline="0" dirty="0"/>
                        <a:t>’</a:t>
                      </a:r>
                      <a:r>
                        <a:rPr lang="en-US" baseline="0" dirty="0"/>
                        <a:t>t have to move anywhere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I’m scared of telephones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Corridor</a:t>
                      </a:r>
                      <a:r>
                        <a:rPr lang="en-US" baseline="0" dirty="0"/>
                        <a:t> ambush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Immediate answers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success 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Tea room ambush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Good success rate at teatime (10:30, 3:30)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Probable teasing from other Laser Physics academics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1981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37305-0C48-3045-8CD6-671C43F85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05904-CAA0-B74E-BA60-FB435C983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Work on your </a:t>
            </a:r>
            <a:r>
              <a:rPr lang="en-US" b="1" dirty="0" err="1"/>
              <a:t>Honours</a:t>
            </a:r>
            <a:r>
              <a:rPr lang="en-US" b="1" dirty="0"/>
              <a:t> project</a:t>
            </a:r>
          </a:p>
          <a:p>
            <a:r>
              <a:rPr lang="en-US" dirty="0"/>
              <a:t>Learn research skills</a:t>
            </a:r>
          </a:p>
          <a:p>
            <a:r>
              <a:rPr lang="en-US" dirty="0"/>
              <a:t>Improve written communication skills</a:t>
            </a:r>
          </a:p>
        </p:txBody>
      </p:sp>
    </p:spTree>
    <p:extLst>
      <p:ext uri="{BB962C8B-B14F-4D97-AF65-F5344CB8AC3E}">
        <p14:creationId xmlns:p14="http://schemas.microsoft.com/office/powerpoint/2010/main" val="979545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FAA076-944E-5F42-AF95-4472B433EEC8}"/>
              </a:ext>
            </a:extLst>
          </p:cNvPr>
          <p:cNvSpPr txBox="1">
            <a:spLocks/>
          </p:cNvSpPr>
          <p:nvPr/>
        </p:nvSpPr>
        <p:spPr>
          <a:xfrm>
            <a:off x="292608" y="2956221"/>
            <a:ext cx="8352248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000" b="0" i="0" kern="1200">
                <a:solidFill>
                  <a:srgbClr val="000000"/>
                </a:solidFill>
                <a:latin typeface="Helvetica Light"/>
                <a:ea typeface="+mj-ea"/>
                <a:cs typeface="Helvetica Light"/>
              </a:defRPr>
            </a:lvl1pPr>
          </a:lstStyle>
          <a:p>
            <a:pPr algn="ctr"/>
            <a:r>
              <a:rPr lang="en-US" dirty="0"/>
              <a:t>Why a research training course?</a:t>
            </a:r>
          </a:p>
        </p:txBody>
      </p:sp>
    </p:spTree>
    <p:extLst>
      <p:ext uri="{BB962C8B-B14F-4D97-AF65-F5344CB8AC3E}">
        <p14:creationId xmlns:p14="http://schemas.microsoft.com/office/powerpoint/2010/main" val="2005609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730" y="781578"/>
            <a:ext cx="8433816" cy="509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591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12DC7-B763-7B40-AD03-B1EE8B250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444" y="42333"/>
            <a:ext cx="7955732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Why a research training course?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7059C-4C25-FF48-9B85-12E62C261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Students often wish they had time to work on their project during first semester</a:t>
            </a:r>
          </a:p>
          <a:p>
            <a:r>
              <a:rPr lang="en-US" dirty="0"/>
              <a:t>A lot of problems later in </a:t>
            </a:r>
            <a:r>
              <a:rPr lang="en-US" dirty="0" err="1"/>
              <a:t>Honours</a:t>
            </a:r>
            <a:r>
              <a:rPr lang="en-US" dirty="0"/>
              <a:t> can be avoided by good planning now.</a:t>
            </a:r>
          </a:p>
          <a:p>
            <a:r>
              <a:rPr lang="en-US" dirty="0"/>
              <a:t>Academics often complain about the poor communication skills of new PhD students.</a:t>
            </a:r>
          </a:p>
        </p:txBody>
      </p:sp>
    </p:spTree>
    <p:extLst>
      <p:ext uri="{BB962C8B-B14F-4D97-AF65-F5344CB8AC3E}">
        <p14:creationId xmlns:p14="http://schemas.microsoft.com/office/powerpoint/2010/main" val="2919295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698069" y="3610437"/>
            <a:ext cx="5262929" cy="3022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3772"/>
          <a:stretch/>
        </p:blipFill>
        <p:spPr>
          <a:xfrm>
            <a:off x="3378205" y="3712497"/>
            <a:ext cx="5918882" cy="29205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1465"/>
            <a:ext cx="5615999" cy="420534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16000" y="1200281"/>
            <a:ext cx="2946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&lt; Skills employers think are important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1641" y="5037264"/>
            <a:ext cx="3432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prstClr val="black"/>
                </a:solidFill>
                <a:latin typeface="Calibri"/>
              </a:rPr>
              <a:t>&gt;How employers rate STEM workers</a:t>
            </a:r>
          </a:p>
        </p:txBody>
      </p:sp>
      <p:sp>
        <p:nvSpPr>
          <p:cNvPr id="2" name="Rectangle 1"/>
          <p:cNvSpPr/>
          <p:nvPr/>
        </p:nvSpPr>
        <p:spPr>
          <a:xfrm>
            <a:off x="4479667" y="3290501"/>
            <a:ext cx="1846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30000" dirty="0">
                <a:solidFill>
                  <a:prstClr val="black"/>
                </a:solidFill>
                <a:latin typeface="Calibri"/>
              </a:rPr>
              <a:t> </a:t>
            </a: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79667" y="3290501"/>
            <a:ext cx="1846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aseline="30000" dirty="0">
                <a:solidFill>
                  <a:prstClr val="black"/>
                </a:solidFill>
                <a:latin typeface="Calibri"/>
              </a:rPr>
              <a:t> </a:t>
            </a:r>
            <a:endParaRPr lang="en-US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8014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87" y="1596857"/>
            <a:ext cx="8055240" cy="4090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415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noProof="0"/>
              <a:t>Course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444" y="1600200"/>
            <a:ext cx="8501851" cy="493156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noProof="0" dirty="0"/>
              <a:t>You will:</a:t>
            </a:r>
          </a:p>
          <a:p>
            <a:r>
              <a:rPr lang="en-AU" dirty="0"/>
              <a:t>Develop a solid understanding of the context, goal and methods of your project.</a:t>
            </a:r>
          </a:p>
          <a:p>
            <a:r>
              <a:rPr lang="en-AU" dirty="0"/>
              <a:t>Learn key research skills such as managing a project and reading scientific literature.</a:t>
            </a:r>
          </a:p>
          <a:p>
            <a:r>
              <a:rPr lang="en-AU" noProof="0" dirty="0"/>
              <a:t>Learn principles of good scientific writing.</a:t>
            </a:r>
          </a:p>
          <a:p>
            <a:r>
              <a:rPr lang="en-AU" noProof="0" dirty="0"/>
              <a:t>Practise writing and get feedback.</a:t>
            </a:r>
          </a:p>
          <a:p>
            <a:r>
              <a:rPr lang="en-AU" noProof="0" dirty="0"/>
              <a:t>Apply what you learn to writing a substantial document describing your project.</a:t>
            </a:r>
          </a:p>
          <a:p>
            <a:r>
              <a:rPr lang="en-AU" dirty="0"/>
              <a:t>Learn what is required for an Honours thesis.</a:t>
            </a:r>
            <a:endParaRPr lang="en-AU" noProof="0" dirty="0"/>
          </a:p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59528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contact hours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444" y="1600200"/>
            <a:ext cx="8501851" cy="492736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One 2 hour workshop per week (Thursday 10-12 am)</a:t>
            </a:r>
          </a:p>
          <a:p>
            <a:pPr lvl="1"/>
            <a:r>
              <a:rPr lang="en-US" dirty="0"/>
              <a:t>Has a lecture component,</a:t>
            </a:r>
          </a:p>
          <a:p>
            <a:pPr lvl="1"/>
            <a:r>
              <a:rPr lang="en-US" dirty="0"/>
              <a:t>And a practical component (not assessed)</a:t>
            </a:r>
          </a:p>
          <a:p>
            <a:r>
              <a:rPr lang="en-US" dirty="0"/>
              <a:t>One ~2 hour tutorial/writing session per week (Monday 1-3 pm)</a:t>
            </a:r>
          </a:p>
          <a:p>
            <a:pPr lvl="1"/>
            <a:r>
              <a:rPr lang="en-US" dirty="0"/>
              <a:t>Combines in-class activities with guided writing time</a:t>
            </a:r>
          </a:p>
          <a:p>
            <a:r>
              <a:rPr lang="en-US" dirty="0"/>
              <a:t>The rest of the time you need to work on your project readings!</a:t>
            </a:r>
          </a:p>
        </p:txBody>
      </p:sp>
    </p:spTree>
    <p:extLst>
      <p:ext uri="{BB962C8B-B14F-4D97-AF65-F5344CB8AC3E}">
        <p14:creationId xmlns:p14="http://schemas.microsoft.com/office/powerpoint/2010/main" val="153956202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35541</TotalTime>
  <Words>899</Words>
  <Application>Microsoft Macintosh PowerPoint</Application>
  <PresentationFormat>On-screen Show (4:3)</PresentationFormat>
  <Paragraphs>140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Helvetica Light</vt:lpstr>
      <vt:lpstr>1_Office Theme</vt:lpstr>
      <vt:lpstr>Research training Intro lecture</vt:lpstr>
      <vt:lpstr>Purpose of this course</vt:lpstr>
      <vt:lpstr>PowerPoint Presentation</vt:lpstr>
      <vt:lpstr>PowerPoint Presentation</vt:lpstr>
      <vt:lpstr>Why a research training course?</vt:lpstr>
      <vt:lpstr>PowerPoint Presentation</vt:lpstr>
      <vt:lpstr>PowerPoint Presentation</vt:lpstr>
      <vt:lpstr>Course objectives</vt:lpstr>
      <vt:lpstr>Course contact hours</vt:lpstr>
      <vt:lpstr>Course workshops</vt:lpstr>
      <vt:lpstr>Course assessment</vt:lpstr>
      <vt:lpstr>Research proposal</vt:lpstr>
      <vt:lpstr>Research journal</vt:lpstr>
      <vt:lpstr>How should you spend your time?</vt:lpstr>
      <vt:lpstr>Grammar</vt:lpstr>
      <vt:lpstr>What if I’m not a native English speaker?</vt:lpstr>
      <vt:lpstr>Science writing references</vt:lpstr>
      <vt:lpstr>Ways of getting hold of 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Communication Intro lecture</dc:title>
  <dc:creator>Rose Ahlefeldt</dc:creator>
  <cp:lastModifiedBy>Rose Ahlefeldt</cp:lastModifiedBy>
  <cp:revision>48</cp:revision>
  <dcterms:created xsi:type="dcterms:W3CDTF">2019-02-27T22:58:37Z</dcterms:created>
  <dcterms:modified xsi:type="dcterms:W3CDTF">2020-02-26T04:06:00Z</dcterms:modified>
</cp:coreProperties>
</file>